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14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yc-eiffel-rueil.ac-versailles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601E160-86F4-9B4F-8CAE-B9D8085CF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Réunion</a:t>
            </a:r>
            <a:r>
              <a:rPr lang="en-US" dirty="0"/>
              <a:t> parents-</a:t>
            </a:r>
            <a:r>
              <a:rPr lang="en-US" dirty="0" err="1"/>
              <a:t>professeurs</a:t>
            </a:r>
            <a:r>
              <a:rPr lang="en-US" dirty="0"/>
              <a:t> – </a:t>
            </a:r>
            <a:r>
              <a:rPr lang="en-US" dirty="0" err="1" smtClean="0"/>
              <a:t>ClasseS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1G1 &amp; 1G2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78A56B36-4EC0-AB42-B264-2ED03B81F7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Jeudi</a:t>
            </a:r>
            <a:r>
              <a:rPr lang="en-US" dirty="0" smtClean="0"/>
              <a:t> 17 </a:t>
            </a:r>
            <a:r>
              <a:rPr lang="en-US" dirty="0" err="1" smtClean="0"/>
              <a:t>septembre</a:t>
            </a:r>
            <a:r>
              <a:rPr lang="en-US" dirty="0" smtClean="0"/>
              <a:t> </a:t>
            </a:r>
            <a:r>
              <a:rPr lang="en-US" dirty="0"/>
              <a:t>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04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C5A862E-BF47-7945-A3CF-F029979A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622679"/>
          </a:xfrm>
        </p:spPr>
        <p:txBody>
          <a:bodyPr>
            <a:normAutofit fontScale="90000"/>
          </a:bodyPr>
          <a:lstStyle/>
          <a:p>
            <a:r>
              <a:rPr lang="en-US"/>
              <a:t>Equipe pédagogique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3CBA428-271B-2240-B599-B4EB8B939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8" y="476672"/>
            <a:ext cx="12052679" cy="63813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Français</a:t>
            </a:r>
            <a:r>
              <a:rPr lang="en-US" dirty="0"/>
              <a:t> – </a:t>
            </a:r>
            <a:r>
              <a:rPr lang="en-US" b="1" dirty="0" err="1" smtClean="0"/>
              <a:t>Mme</a:t>
            </a:r>
            <a:r>
              <a:rPr lang="en-US" b="1" dirty="0" smtClean="0"/>
              <a:t> de </a:t>
            </a:r>
            <a:r>
              <a:rPr lang="en-US" b="1" dirty="0" err="1" smtClean="0"/>
              <a:t>Carvalho</a:t>
            </a:r>
            <a:r>
              <a:rPr lang="en-US" b="1" dirty="0" smtClean="0"/>
              <a:t> (</a:t>
            </a:r>
            <a:r>
              <a:rPr lang="en-US" b="1" dirty="0" err="1" smtClean="0"/>
              <a:t>professeure</a:t>
            </a:r>
            <a:r>
              <a:rPr lang="en-US" b="1" dirty="0" smtClean="0"/>
              <a:t> </a:t>
            </a:r>
            <a:r>
              <a:rPr lang="en-US" b="1" dirty="0" err="1" smtClean="0"/>
              <a:t>principale</a:t>
            </a:r>
            <a:r>
              <a:rPr lang="en-US" b="1" dirty="0" smtClean="0"/>
              <a:t> 1G1)</a:t>
            </a:r>
            <a:r>
              <a:rPr lang="en-US" dirty="0" smtClean="0"/>
              <a:t>/M</a:t>
            </a:r>
            <a:r>
              <a:rPr lang="en-US" dirty="0"/>
              <a:t>. de </a:t>
            </a:r>
            <a:r>
              <a:rPr lang="en-US" dirty="0" err="1"/>
              <a:t>Galembert</a:t>
            </a:r>
            <a:endParaRPr lang="en-US" dirty="0"/>
          </a:p>
          <a:p>
            <a:pPr algn="just"/>
            <a:r>
              <a:rPr lang="en-US" dirty="0" err="1"/>
              <a:t>Anglais</a:t>
            </a:r>
            <a:r>
              <a:rPr lang="en-US" dirty="0"/>
              <a:t> – </a:t>
            </a:r>
            <a:r>
              <a:rPr lang="en-US" b="1" dirty="0" err="1"/>
              <a:t>Mme</a:t>
            </a:r>
            <a:r>
              <a:rPr lang="en-US" b="1" dirty="0"/>
              <a:t> </a:t>
            </a:r>
            <a:r>
              <a:rPr lang="en-US" b="1" dirty="0" err="1"/>
              <a:t>Béhar</a:t>
            </a:r>
            <a:r>
              <a:rPr lang="en-US" b="1" dirty="0"/>
              <a:t> (</a:t>
            </a:r>
            <a:r>
              <a:rPr lang="en-US" b="1" dirty="0" err="1"/>
              <a:t>professeure</a:t>
            </a:r>
            <a:r>
              <a:rPr lang="en-US" b="1" dirty="0"/>
              <a:t> </a:t>
            </a:r>
            <a:r>
              <a:rPr lang="en-US" b="1" dirty="0" err="1" smtClean="0"/>
              <a:t>principale</a:t>
            </a:r>
            <a:r>
              <a:rPr lang="en-US" b="1" dirty="0" smtClean="0"/>
              <a:t> 1G2)</a:t>
            </a:r>
            <a:endParaRPr lang="en-US" b="1" dirty="0"/>
          </a:p>
          <a:p>
            <a:pPr algn="just"/>
            <a:r>
              <a:rPr lang="en-US" dirty="0" err="1"/>
              <a:t>Allemand</a:t>
            </a:r>
            <a:r>
              <a:rPr lang="en-US" dirty="0"/>
              <a:t> – </a:t>
            </a:r>
            <a:r>
              <a:rPr lang="en-US" dirty="0" err="1"/>
              <a:t>Mme</a:t>
            </a:r>
            <a:r>
              <a:rPr lang="en-US" dirty="0"/>
              <a:t> Schenk</a:t>
            </a:r>
          </a:p>
          <a:p>
            <a:pPr algn="just"/>
            <a:r>
              <a:rPr lang="en-US" dirty="0" err="1"/>
              <a:t>Espagnol</a:t>
            </a:r>
            <a:r>
              <a:rPr lang="en-US" dirty="0"/>
              <a:t> – M. </a:t>
            </a:r>
            <a:r>
              <a:rPr lang="en-US" dirty="0" err="1" smtClean="0"/>
              <a:t>Courtey</a:t>
            </a:r>
            <a:r>
              <a:rPr lang="en-US" dirty="0" smtClean="0"/>
              <a:t> (1G2)/</a:t>
            </a:r>
            <a:r>
              <a:rPr lang="en-US" dirty="0" err="1" smtClean="0"/>
              <a:t>Mme</a:t>
            </a:r>
            <a:r>
              <a:rPr lang="en-US" dirty="0" smtClean="0"/>
              <a:t> Guerrero (1G1)</a:t>
            </a:r>
          </a:p>
          <a:p>
            <a:pPr algn="just"/>
            <a:r>
              <a:rPr lang="en-US" dirty="0" err="1" smtClean="0"/>
              <a:t>Italien</a:t>
            </a:r>
            <a:r>
              <a:rPr lang="en-US" dirty="0" smtClean="0"/>
              <a:t> – </a:t>
            </a:r>
            <a:r>
              <a:rPr lang="en-US" dirty="0" err="1" smtClean="0"/>
              <a:t>Mme</a:t>
            </a:r>
            <a:r>
              <a:rPr lang="en-US" dirty="0" smtClean="0"/>
              <a:t> </a:t>
            </a:r>
            <a:r>
              <a:rPr lang="en-US" dirty="0" err="1" smtClean="0"/>
              <a:t>Ciampa</a:t>
            </a:r>
            <a:endParaRPr lang="en-US" dirty="0" smtClean="0"/>
          </a:p>
          <a:p>
            <a:pPr algn="just"/>
            <a:r>
              <a:rPr lang="en-US" dirty="0" smtClean="0"/>
              <a:t>Latin – M. </a:t>
            </a:r>
            <a:r>
              <a:rPr lang="en-US" dirty="0" err="1" smtClean="0"/>
              <a:t>Fokam</a:t>
            </a:r>
            <a:endParaRPr lang="en-US" dirty="0"/>
          </a:p>
          <a:p>
            <a:pPr algn="just"/>
            <a:r>
              <a:rPr lang="en-US" dirty="0" err="1"/>
              <a:t>Enseignement</a:t>
            </a:r>
            <a:r>
              <a:rPr lang="en-US" dirty="0"/>
              <a:t> </a:t>
            </a:r>
            <a:r>
              <a:rPr lang="en-US" dirty="0" err="1"/>
              <a:t>scientifique</a:t>
            </a:r>
            <a:r>
              <a:rPr lang="en-US" dirty="0"/>
              <a:t> –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Boumaiel</a:t>
            </a:r>
            <a:r>
              <a:rPr lang="en-US" dirty="0"/>
              <a:t>/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 smtClean="0"/>
              <a:t>Chenafi</a:t>
            </a:r>
            <a:endParaRPr lang="en-US" dirty="0" smtClean="0"/>
          </a:p>
          <a:p>
            <a:pPr algn="just"/>
            <a:r>
              <a:rPr lang="en-US" dirty="0" smtClean="0"/>
              <a:t>Histoire-</a:t>
            </a:r>
            <a:r>
              <a:rPr lang="en-US" dirty="0" err="1" smtClean="0"/>
              <a:t>Géographie</a:t>
            </a:r>
            <a:r>
              <a:rPr lang="en-US" dirty="0" smtClean="0"/>
              <a:t> – M. Dubos</a:t>
            </a:r>
            <a:endParaRPr lang="en-US" dirty="0"/>
          </a:p>
          <a:p>
            <a:pPr algn="just"/>
            <a:r>
              <a:rPr lang="en-US" dirty="0" err="1"/>
              <a:t>Enseignement</a:t>
            </a:r>
            <a:r>
              <a:rPr lang="en-US" dirty="0"/>
              <a:t> moral et </a:t>
            </a:r>
            <a:r>
              <a:rPr lang="en-US" dirty="0" err="1"/>
              <a:t>civique</a:t>
            </a:r>
            <a:r>
              <a:rPr lang="en-US" dirty="0"/>
              <a:t> – M. Dubos</a:t>
            </a:r>
          </a:p>
          <a:p>
            <a:pPr algn="just"/>
            <a:r>
              <a:rPr lang="en-US" dirty="0" err="1"/>
              <a:t>Anglais</a:t>
            </a:r>
            <a:r>
              <a:rPr lang="en-US" dirty="0"/>
              <a:t> Section </a:t>
            </a:r>
            <a:r>
              <a:rPr lang="en-US" dirty="0" err="1"/>
              <a:t>Européenne</a:t>
            </a:r>
            <a:r>
              <a:rPr lang="en-US" dirty="0"/>
              <a:t> – </a:t>
            </a:r>
            <a:r>
              <a:rPr lang="en-US" dirty="0" err="1"/>
              <a:t>Mme</a:t>
            </a:r>
            <a:r>
              <a:rPr lang="en-US" dirty="0"/>
              <a:t> Dionne</a:t>
            </a:r>
          </a:p>
          <a:p>
            <a:pPr algn="just"/>
            <a:r>
              <a:rPr lang="en-US" dirty="0"/>
              <a:t>DNL Histoire-</a:t>
            </a:r>
            <a:r>
              <a:rPr lang="en-US" dirty="0" err="1"/>
              <a:t>Géographie</a:t>
            </a:r>
            <a:r>
              <a:rPr lang="en-US" dirty="0"/>
              <a:t> –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Sardier</a:t>
            </a:r>
            <a:endParaRPr lang="en-US" dirty="0"/>
          </a:p>
          <a:p>
            <a:pPr algn="just"/>
            <a:r>
              <a:rPr lang="en-US" dirty="0"/>
              <a:t>EPS –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Fouquier</a:t>
            </a:r>
            <a:r>
              <a:rPr lang="en-US" dirty="0"/>
              <a:t>/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 smtClean="0"/>
              <a:t>Giroud</a:t>
            </a:r>
            <a:r>
              <a:rPr lang="en-US" dirty="0" smtClean="0"/>
              <a:t>/M. Mathieu</a:t>
            </a:r>
            <a:endParaRPr lang="en-US" dirty="0"/>
          </a:p>
          <a:p>
            <a:pPr algn="just"/>
            <a:r>
              <a:rPr lang="en-US" dirty="0" err="1"/>
              <a:t>Spé</a:t>
            </a:r>
            <a:r>
              <a:rPr lang="en-US" dirty="0"/>
              <a:t> Histoire-</a:t>
            </a:r>
            <a:r>
              <a:rPr lang="en-US" dirty="0" err="1"/>
              <a:t>Géographie</a:t>
            </a:r>
            <a:r>
              <a:rPr lang="en-US" dirty="0"/>
              <a:t> et Sciences </a:t>
            </a:r>
            <a:r>
              <a:rPr lang="en-US" dirty="0" err="1"/>
              <a:t>Politiques</a:t>
            </a:r>
            <a:r>
              <a:rPr lang="en-US" dirty="0"/>
              <a:t> – M. Dubos</a:t>
            </a:r>
          </a:p>
          <a:p>
            <a:pPr algn="just"/>
            <a:r>
              <a:rPr lang="en-US" dirty="0" err="1"/>
              <a:t>Spé</a:t>
            </a:r>
            <a:r>
              <a:rPr lang="en-US" dirty="0"/>
              <a:t> SES – </a:t>
            </a:r>
            <a:r>
              <a:rPr lang="en-US" dirty="0" err="1"/>
              <a:t>Mme</a:t>
            </a:r>
            <a:r>
              <a:rPr lang="en-US" dirty="0"/>
              <a:t> Durand/M. Julian</a:t>
            </a:r>
          </a:p>
          <a:p>
            <a:pPr algn="just"/>
            <a:r>
              <a:rPr lang="en-US" dirty="0" err="1"/>
              <a:t>Spé</a:t>
            </a:r>
            <a:r>
              <a:rPr lang="en-US" dirty="0"/>
              <a:t> </a:t>
            </a:r>
            <a:r>
              <a:rPr lang="en-US" dirty="0" err="1"/>
              <a:t>Mathématiques</a:t>
            </a:r>
            <a:r>
              <a:rPr lang="en-US" dirty="0"/>
              <a:t> – M. </a:t>
            </a:r>
            <a:r>
              <a:rPr lang="en-US" dirty="0" err="1"/>
              <a:t>Helal</a:t>
            </a:r>
            <a:r>
              <a:rPr lang="en-US" dirty="0"/>
              <a:t>/M. </a:t>
            </a:r>
            <a:r>
              <a:rPr lang="en-US" dirty="0" err="1"/>
              <a:t>Khalifeh</a:t>
            </a:r>
            <a:r>
              <a:rPr lang="en-US" dirty="0"/>
              <a:t>/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Pinault</a:t>
            </a:r>
            <a:endParaRPr lang="en-US" dirty="0"/>
          </a:p>
          <a:p>
            <a:pPr algn="just"/>
            <a:r>
              <a:rPr lang="en-US" dirty="0" err="1"/>
              <a:t>Spé</a:t>
            </a:r>
            <a:r>
              <a:rPr lang="en-US" dirty="0"/>
              <a:t> SVT –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Carbonell</a:t>
            </a:r>
            <a:endParaRPr lang="en-US" dirty="0"/>
          </a:p>
          <a:p>
            <a:pPr algn="just"/>
            <a:r>
              <a:rPr lang="en-US" dirty="0" err="1"/>
              <a:t>Spé</a:t>
            </a:r>
            <a:r>
              <a:rPr lang="en-US" dirty="0"/>
              <a:t> Physique-</a:t>
            </a:r>
            <a:r>
              <a:rPr lang="en-US" dirty="0" err="1"/>
              <a:t>Chimie</a:t>
            </a:r>
            <a:r>
              <a:rPr lang="en-US" dirty="0"/>
              <a:t> –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Boumaiel</a:t>
            </a:r>
            <a:r>
              <a:rPr lang="en-US" dirty="0"/>
              <a:t>/M. </a:t>
            </a:r>
            <a:r>
              <a:rPr lang="en-US" dirty="0" err="1"/>
              <a:t>Brou</a:t>
            </a:r>
            <a:endParaRPr lang="en-US" dirty="0"/>
          </a:p>
          <a:p>
            <a:pPr algn="just"/>
            <a:r>
              <a:rPr lang="en-US" dirty="0" err="1"/>
              <a:t>Accompagnement</a:t>
            </a:r>
            <a:r>
              <a:rPr lang="en-US" dirty="0"/>
              <a:t> </a:t>
            </a:r>
            <a:r>
              <a:rPr lang="en-US" dirty="0" err="1"/>
              <a:t>personnalisé</a:t>
            </a:r>
            <a:r>
              <a:rPr lang="en-US" dirty="0"/>
              <a:t> – </a:t>
            </a:r>
            <a:r>
              <a:rPr lang="en-US" dirty="0" err="1" smtClean="0"/>
              <a:t>Mme</a:t>
            </a:r>
            <a:r>
              <a:rPr lang="en-US" dirty="0" smtClean="0"/>
              <a:t> de </a:t>
            </a:r>
            <a:r>
              <a:rPr lang="en-US" dirty="0" err="1" smtClean="0"/>
              <a:t>Carvalho</a:t>
            </a:r>
            <a:r>
              <a:rPr lang="en-US" dirty="0" smtClean="0"/>
              <a:t>/ M. </a:t>
            </a:r>
            <a:r>
              <a:rPr lang="en-US" dirty="0" err="1" smtClean="0"/>
              <a:t>Khalifeh</a:t>
            </a:r>
            <a:r>
              <a:rPr lang="en-US" dirty="0" smtClean="0"/>
              <a:t> (1G1) - M</a:t>
            </a:r>
            <a:r>
              <a:rPr lang="en-US" dirty="0"/>
              <a:t>. de </a:t>
            </a:r>
            <a:r>
              <a:rPr lang="en-US" dirty="0" err="1"/>
              <a:t>Galembert</a:t>
            </a:r>
            <a:r>
              <a:rPr lang="en-US" dirty="0"/>
              <a:t>/M. </a:t>
            </a:r>
            <a:r>
              <a:rPr lang="en-US" dirty="0" err="1" smtClean="0"/>
              <a:t>Helal</a:t>
            </a:r>
            <a:r>
              <a:rPr lang="en-US" dirty="0" smtClean="0"/>
              <a:t> (1G2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CDI : </a:t>
            </a:r>
            <a:r>
              <a:rPr lang="en-US" dirty="0" err="1" smtClean="0"/>
              <a:t>Lavieille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280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875B62B-4001-164C-BF94-41768B14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-102358"/>
            <a:ext cx="10131425" cy="963873"/>
          </a:xfrm>
        </p:spPr>
        <p:txBody>
          <a:bodyPr/>
          <a:lstStyle/>
          <a:p>
            <a:r>
              <a:rPr lang="en-US" dirty="0" err="1"/>
              <a:t>Emploi</a:t>
            </a:r>
            <a:r>
              <a:rPr lang="en-US" dirty="0"/>
              <a:t> du temps des </a:t>
            </a:r>
            <a:r>
              <a:rPr lang="en-US" dirty="0" err="1" smtClean="0"/>
              <a:t>élèves</a:t>
            </a:r>
            <a:r>
              <a:rPr lang="en-US" dirty="0" smtClean="0"/>
              <a:t> de 1G1</a:t>
            </a:r>
            <a:endParaRPr lang="fr-FR" dirty="0"/>
          </a:p>
        </p:txBody>
      </p:sp>
      <p:pic>
        <p:nvPicPr>
          <p:cNvPr id="5" name="Image 4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58" y="928670"/>
            <a:ext cx="8621329" cy="555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875B62B-4001-164C-BF94-41768B14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-102358"/>
            <a:ext cx="10131425" cy="963873"/>
          </a:xfrm>
        </p:spPr>
        <p:txBody>
          <a:bodyPr/>
          <a:lstStyle/>
          <a:p>
            <a:r>
              <a:rPr lang="en-US" dirty="0" err="1"/>
              <a:t>Emploi</a:t>
            </a:r>
            <a:r>
              <a:rPr lang="en-US" dirty="0"/>
              <a:t> du temps des </a:t>
            </a:r>
            <a:r>
              <a:rPr lang="en-US" dirty="0" err="1" smtClean="0"/>
              <a:t>élèves</a:t>
            </a:r>
            <a:r>
              <a:rPr lang="en-US" dirty="0" smtClean="0"/>
              <a:t> de 1G2</a:t>
            </a:r>
            <a:endParaRPr lang="fr-FR" dirty="0"/>
          </a:p>
        </p:txBody>
      </p:sp>
      <p:pic>
        <p:nvPicPr>
          <p:cNvPr id="5" name="Image 4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58" y="928670"/>
            <a:ext cx="8501122" cy="54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3B168A1-D9FF-EE48-A792-85DADDAB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-85298"/>
            <a:ext cx="10131425" cy="784746"/>
          </a:xfrm>
        </p:spPr>
        <p:txBody>
          <a:bodyPr/>
          <a:lstStyle/>
          <a:p>
            <a:r>
              <a:rPr lang="en-US"/>
              <a:t>Les épreuves de baccalauréat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9572017-2B14-CC4A-AA51-3A7153052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27397"/>
            <a:ext cx="10131425" cy="61159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60% : </a:t>
            </a:r>
            <a:r>
              <a:rPr lang="en-US" dirty="0" err="1"/>
              <a:t>Epreuves</a:t>
            </a:r>
            <a:r>
              <a:rPr lang="en-US" dirty="0"/>
              <a:t> </a:t>
            </a:r>
            <a:r>
              <a:rPr lang="en-US" dirty="0" err="1"/>
              <a:t>terminales</a:t>
            </a:r>
            <a:r>
              <a:rPr lang="en-US" dirty="0"/>
              <a:t> (</a:t>
            </a:r>
            <a:r>
              <a:rPr lang="en-US" dirty="0" err="1"/>
              <a:t>épreuves</a:t>
            </a:r>
            <a:r>
              <a:rPr lang="en-US" dirty="0"/>
              <a:t> </a:t>
            </a:r>
            <a:r>
              <a:rPr lang="en-US" dirty="0" err="1"/>
              <a:t>anticipées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, </a:t>
            </a:r>
            <a:r>
              <a:rPr lang="en-US" dirty="0" err="1"/>
              <a:t>Enseignement</a:t>
            </a:r>
            <a:r>
              <a:rPr lang="en-US" dirty="0"/>
              <a:t> de </a:t>
            </a:r>
            <a:r>
              <a:rPr lang="en-US" dirty="0" err="1"/>
              <a:t>Spécialité</a:t>
            </a:r>
            <a:r>
              <a:rPr lang="en-US" dirty="0"/>
              <a:t> 1, </a:t>
            </a:r>
            <a:r>
              <a:rPr lang="en-US" dirty="0" err="1"/>
              <a:t>Enseignement</a:t>
            </a:r>
            <a:r>
              <a:rPr lang="en-US" dirty="0"/>
              <a:t> de </a:t>
            </a:r>
            <a:r>
              <a:rPr lang="en-US" dirty="0" err="1"/>
              <a:t>Spécialité</a:t>
            </a:r>
            <a:r>
              <a:rPr lang="en-US" dirty="0"/>
              <a:t> 2, </a:t>
            </a:r>
            <a:r>
              <a:rPr lang="en-US" dirty="0" err="1"/>
              <a:t>Philosophie</a:t>
            </a:r>
            <a:r>
              <a:rPr lang="en-US" dirty="0"/>
              <a:t> et Grand Oral)</a:t>
            </a:r>
          </a:p>
          <a:p>
            <a:pPr marL="0" indent="0" algn="just">
              <a:buNone/>
            </a:pPr>
            <a:r>
              <a:rPr lang="en-US" dirty="0"/>
              <a:t>30% : </a:t>
            </a:r>
            <a:r>
              <a:rPr lang="en-US" dirty="0" err="1"/>
              <a:t>Epreuves</a:t>
            </a:r>
            <a:r>
              <a:rPr lang="en-US" dirty="0"/>
              <a:t> Communes (EC)</a:t>
            </a:r>
          </a:p>
          <a:p>
            <a:pPr marL="0" indent="0" algn="just">
              <a:buNone/>
            </a:pPr>
            <a:r>
              <a:rPr lang="en-US" dirty="0"/>
              <a:t>10% : Bulletins de 1ère et </a:t>
            </a:r>
            <a:r>
              <a:rPr lang="en-US" dirty="0" err="1"/>
              <a:t>Terminale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_________________________</a:t>
            </a:r>
          </a:p>
          <a:p>
            <a:pPr marL="0" indent="0" algn="just">
              <a:buNone/>
            </a:pPr>
            <a:r>
              <a:rPr lang="en-US" b="1" dirty="0"/>
              <a:t>En </a:t>
            </a:r>
            <a:r>
              <a:rPr lang="en-US" b="1" dirty="0" err="1"/>
              <a:t>classe</a:t>
            </a:r>
            <a:r>
              <a:rPr lang="en-US" b="1" dirty="0"/>
              <a:t> de 1ère </a:t>
            </a:r>
          </a:p>
          <a:p>
            <a:pPr marL="0" indent="0" algn="just">
              <a:buNone/>
            </a:pPr>
            <a:r>
              <a:rPr lang="en-US" dirty="0"/>
              <a:t>Entre </a:t>
            </a:r>
            <a:r>
              <a:rPr lang="en-US" dirty="0" err="1"/>
              <a:t>janvier</a:t>
            </a:r>
            <a:r>
              <a:rPr lang="en-US" dirty="0"/>
              <a:t> et </a:t>
            </a:r>
            <a:r>
              <a:rPr lang="en-US" dirty="0" err="1"/>
              <a:t>février</a:t>
            </a:r>
            <a:r>
              <a:rPr lang="en-US" dirty="0"/>
              <a:t> : EC1 (Histoire-</a:t>
            </a:r>
            <a:r>
              <a:rPr lang="en-US" dirty="0" err="1"/>
              <a:t>Géographie</a:t>
            </a:r>
            <a:r>
              <a:rPr lang="en-US" dirty="0"/>
              <a:t>, LVA et LVB)</a:t>
            </a:r>
          </a:p>
          <a:p>
            <a:pPr marL="0" indent="0" algn="just">
              <a:buNone/>
            </a:pPr>
            <a:r>
              <a:rPr lang="en-US" dirty="0"/>
              <a:t>Entre </a:t>
            </a:r>
            <a:r>
              <a:rPr lang="en-US" dirty="0" err="1"/>
              <a:t>avril</a:t>
            </a:r>
            <a:r>
              <a:rPr lang="en-US" dirty="0"/>
              <a:t> et </a:t>
            </a:r>
            <a:r>
              <a:rPr lang="en-US" dirty="0" err="1"/>
              <a:t>juin</a:t>
            </a:r>
            <a:r>
              <a:rPr lang="en-US" dirty="0"/>
              <a:t> : EC2 (Histoire-</a:t>
            </a:r>
            <a:r>
              <a:rPr lang="en-US" dirty="0" err="1"/>
              <a:t>Géographie</a:t>
            </a:r>
            <a:r>
              <a:rPr lang="en-US" dirty="0"/>
              <a:t>, LVA, LVB, </a:t>
            </a:r>
            <a:r>
              <a:rPr lang="en-US" dirty="0" err="1"/>
              <a:t>Enseignement</a:t>
            </a:r>
            <a:r>
              <a:rPr lang="en-US" dirty="0"/>
              <a:t> </a:t>
            </a:r>
            <a:r>
              <a:rPr lang="en-US" dirty="0" err="1"/>
              <a:t>Scientifique</a:t>
            </a:r>
            <a:r>
              <a:rPr lang="en-US" dirty="0"/>
              <a:t> et </a:t>
            </a:r>
            <a:r>
              <a:rPr lang="en-US" dirty="0" err="1"/>
              <a:t>Enseignement</a:t>
            </a:r>
            <a:r>
              <a:rPr lang="en-US" dirty="0"/>
              <a:t> de </a:t>
            </a:r>
            <a:r>
              <a:rPr lang="en-US" dirty="0" err="1"/>
              <a:t>Spécialité</a:t>
            </a:r>
            <a:r>
              <a:rPr lang="en-US" dirty="0"/>
              <a:t> qui sera </a:t>
            </a:r>
            <a:r>
              <a:rPr lang="en-US" dirty="0" err="1"/>
              <a:t>abandonné</a:t>
            </a:r>
            <a:r>
              <a:rPr lang="en-US" dirty="0"/>
              <a:t> en </a:t>
            </a:r>
            <a:r>
              <a:rPr lang="en-US" dirty="0" err="1"/>
              <a:t>Terminale</a:t>
            </a:r>
            <a:r>
              <a:rPr lang="en-US" dirty="0"/>
              <a:t>)</a:t>
            </a:r>
          </a:p>
          <a:p>
            <a:pPr marL="0" indent="0" algn="just">
              <a:buNone/>
            </a:pPr>
            <a:r>
              <a:rPr lang="en-US" dirty="0"/>
              <a:t>En </a:t>
            </a:r>
            <a:r>
              <a:rPr lang="en-US" dirty="0" err="1"/>
              <a:t>juin</a:t>
            </a:r>
            <a:r>
              <a:rPr lang="en-US" dirty="0"/>
              <a:t> : </a:t>
            </a:r>
            <a:r>
              <a:rPr lang="en-US" dirty="0" err="1"/>
              <a:t>épreuves</a:t>
            </a:r>
            <a:r>
              <a:rPr lang="en-US" dirty="0"/>
              <a:t> </a:t>
            </a:r>
            <a:r>
              <a:rPr lang="en-US" dirty="0" err="1"/>
              <a:t>anticipées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 (</a:t>
            </a:r>
            <a:r>
              <a:rPr lang="en-US" dirty="0" err="1"/>
              <a:t>écrit</a:t>
            </a:r>
            <a:r>
              <a:rPr lang="en-US" dirty="0"/>
              <a:t> et oral)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/>
              <a:t>En </a:t>
            </a:r>
            <a:r>
              <a:rPr lang="en-US" b="1" dirty="0" err="1"/>
              <a:t>classe</a:t>
            </a:r>
            <a:r>
              <a:rPr lang="en-US" b="1" dirty="0"/>
              <a:t> de </a:t>
            </a:r>
            <a:r>
              <a:rPr lang="en-US" b="1" dirty="0" err="1"/>
              <a:t>Terminale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Tout au long de </a:t>
            </a:r>
            <a:r>
              <a:rPr lang="en-US" dirty="0" err="1"/>
              <a:t>l’année</a:t>
            </a:r>
            <a:r>
              <a:rPr lang="en-US" dirty="0"/>
              <a:t> : EPS</a:t>
            </a:r>
          </a:p>
          <a:p>
            <a:pPr marL="0" indent="0" algn="just">
              <a:buNone/>
            </a:pPr>
            <a:r>
              <a:rPr lang="en-US" dirty="0"/>
              <a:t>Entre </a:t>
            </a:r>
            <a:r>
              <a:rPr lang="en-US" dirty="0" err="1"/>
              <a:t>février</a:t>
            </a:r>
            <a:r>
              <a:rPr lang="en-US" dirty="0"/>
              <a:t> et mars : </a:t>
            </a:r>
            <a:r>
              <a:rPr lang="en-US" dirty="0" err="1"/>
              <a:t>Enseignement</a:t>
            </a:r>
            <a:r>
              <a:rPr lang="en-US" dirty="0"/>
              <a:t> de </a:t>
            </a:r>
            <a:r>
              <a:rPr lang="en-US" dirty="0" err="1"/>
              <a:t>Spécialité</a:t>
            </a:r>
            <a:r>
              <a:rPr lang="en-US" dirty="0"/>
              <a:t> 1 et </a:t>
            </a:r>
            <a:r>
              <a:rPr lang="en-US" dirty="0" err="1"/>
              <a:t>Enseignement</a:t>
            </a:r>
            <a:r>
              <a:rPr lang="en-US" dirty="0"/>
              <a:t> de </a:t>
            </a:r>
            <a:r>
              <a:rPr lang="en-US" dirty="0" err="1"/>
              <a:t>Spécialité</a:t>
            </a:r>
            <a:r>
              <a:rPr lang="en-US" dirty="0"/>
              <a:t> 2</a:t>
            </a:r>
          </a:p>
          <a:p>
            <a:pPr marL="0" indent="0" algn="just">
              <a:buNone/>
            </a:pPr>
            <a:r>
              <a:rPr lang="en-US" dirty="0"/>
              <a:t>Entre </a:t>
            </a:r>
            <a:r>
              <a:rPr lang="en-US" dirty="0" err="1"/>
              <a:t>avril</a:t>
            </a:r>
            <a:r>
              <a:rPr lang="en-US" dirty="0"/>
              <a:t> et </a:t>
            </a:r>
            <a:r>
              <a:rPr lang="en-US" dirty="0" err="1"/>
              <a:t>juin</a:t>
            </a:r>
            <a:r>
              <a:rPr lang="en-US" dirty="0"/>
              <a:t> : EC3 (Histoire-</a:t>
            </a:r>
            <a:r>
              <a:rPr lang="en-US" dirty="0" err="1"/>
              <a:t>Géographie</a:t>
            </a:r>
            <a:r>
              <a:rPr lang="en-US" dirty="0"/>
              <a:t>, LVA, LVB et </a:t>
            </a:r>
            <a:r>
              <a:rPr lang="en-US" dirty="0" err="1"/>
              <a:t>Enseignement</a:t>
            </a:r>
            <a:r>
              <a:rPr lang="en-US" dirty="0"/>
              <a:t> </a:t>
            </a:r>
            <a:r>
              <a:rPr lang="en-US" dirty="0" err="1"/>
              <a:t>Scientifique</a:t>
            </a:r>
            <a:r>
              <a:rPr lang="en-US" dirty="0"/>
              <a:t>)</a:t>
            </a:r>
          </a:p>
          <a:p>
            <a:pPr marL="0" indent="0" algn="just">
              <a:buNone/>
            </a:pPr>
            <a:r>
              <a:rPr lang="en-US" dirty="0"/>
              <a:t>En </a:t>
            </a:r>
            <a:r>
              <a:rPr lang="en-US" dirty="0" err="1"/>
              <a:t>juin</a:t>
            </a:r>
            <a:r>
              <a:rPr lang="en-US" dirty="0"/>
              <a:t> : </a:t>
            </a:r>
            <a:r>
              <a:rPr lang="en-US" dirty="0" err="1"/>
              <a:t>épreuve</a:t>
            </a:r>
            <a:r>
              <a:rPr lang="en-US" dirty="0"/>
              <a:t> de </a:t>
            </a:r>
            <a:r>
              <a:rPr lang="en-US" dirty="0" err="1"/>
              <a:t>Philosophie</a:t>
            </a:r>
            <a:r>
              <a:rPr lang="en-US" dirty="0"/>
              <a:t> et Grand Oral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95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762000"/>
          </a:xfrm>
        </p:spPr>
        <p:txBody>
          <a:bodyPr/>
          <a:lstStyle/>
          <a:p>
            <a:r>
              <a:rPr lang="fr-FR" dirty="0" smtClean="0"/>
              <a:t>Les épreuves anticipées de Français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066800"/>
            <a:ext cx="10131425" cy="5791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b="1" dirty="0" smtClean="0"/>
              <a:t>L’épreuve écrite :</a:t>
            </a:r>
          </a:p>
          <a:p>
            <a:pPr algn="just">
              <a:buFontTx/>
              <a:buChar char="-"/>
            </a:pPr>
            <a:r>
              <a:rPr lang="fr-FR" dirty="0"/>
              <a:t>Elle dure 4h,</a:t>
            </a:r>
          </a:p>
          <a:p>
            <a:pPr algn="just">
              <a:buFontTx/>
              <a:buChar char="-"/>
            </a:pPr>
            <a:r>
              <a:rPr lang="fr-FR" dirty="0"/>
              <a:t>Son coefficient est de 5,</a:t>
            </a:r>
          </a:p>
          <a:p>
            <a:pPr algn="just">
              <a:buFontTx/>
              <a:buChar char="-"/>
            </a:pPr>
            <a:r>
              <a:rPr lang="fr-FR" dirty="0" smtClean="0"/>
              <a:t>Les élèves </a:t>
            </a:r>
            <a:r>
              <a:rPr lang="fr-FR" dirty="0"/>
              <a:t>ont au choix un commentaire ou une dissertation,</a:t>
            </a:r>
          </a:p>
          <a:p>
            <a:pPr algn="just">
              <a:buFontTx/>
              <a:buChar char="-"/>
            </a:pPr>
            <a:r>
              <a:rPr lang="fr-FR" dirty="0"/>
              <a:t>La dissertation porte sur une œuvre au programme (contrairement au commentaire qui peut porter sur un genre étudié mais pas sur une œuvre au programme</a:t>
            </a:r>
            <a:r>
              <a:rPr lang="fr-FR" dirty="0" smtClean="0"/>
              <a:t>).</a:t>
            </a:r>
          </a:p>
          <a:p>
            <a:pPr algn="just"/>
            <a:r>
              <a:rPr lang="fr-FR" b="1" dirty="0" smtClean="0"/>
              <a:t>L’épreuve orale :</a:t>
            </a:r>
          </a:p>
          <a:p>
            <a:pPr algn="just">
              <a:buFontTx/>
              <a:buChar char="-"/>
            </a:pPr>
            <a:r>
              <a:rPr lang="fr-FR" dirty="0" smtClean="0"/>
              <a:t>Elle survient entre le 20 juin et le 1</a:t>
            </a:r>
            <a:r>
              <a:rPr lang="fr-FR" baseline="30000" dirty="0" smtClean="0"/>
              <a:t>er</a:t>
            </a:r>
            <a:r>
              <a:rPr lang="fr-FR" dirty="0" smtClean="0"/>
              <a:t> juillet (il ne faut donc pas réserver ses vacances trop tôt en juillet !),</a:t>
            </a:r>
          </a:p>
          <a:p>
            <a:pPr algn="just">
              <a:buFontTx/>
              <a:buChar char="-"/>
            </a:pPr>
            <a:r>
              <a:rPr lang="fr-FR" dirty="0" smtClean="0"/>
              <a:t>Elle dure 50 minutes (30 minutes de préparation et 20 minutes d’épreuve),</a:t>
            </a:r>
          </a:p>
          <a:p>
            <a:pPr algn="just">
              <a:buFontTx/>
              <a:buChar char="-"/>
            </a:pPr>
            <a:r>
              <a:rPr lang="fr-FR" dirty="0" smtClean="0"/>
              <a:t>Son coefficient est de 5,</a:t>
            </a:r>
          </a:p>
          <a:p>
            <a:pPr algn="just">
              <a:buFontTx/>
              <a:buChar char="-"/>
            </a:pPr>
            <a:r>
              <a:rPr lang="fr-FR" dirty="0" smtClean="0"/>
              <a:t>Cette épreuve se fonde sur la liste des textes étudiés pendant l’année,</a:t>
            </a:r>
          </a:p>
          <a:p>
            <a:pPr algn="just">
              <a:buFontTx/>
              <a:buChar char="-"/>
            </a:pPr>
            <a:r>
              <a:rPr lang="fr-FR" dirty="0" smtClean="0"/>
              <a:t>Les textes étudiés seront extraits des œuvres au programme ainsi que d’autres œuvres choisies par le professeur,</a:t>
            </a:r>
          </a:p>
          <a:p>
            <a:pPr algn="just">
              <a:buFontTx/>
              <a:buChar char="-"/>
            </a:pPr>
            <a:r>
              <a:rPr lang="fr-FR" dirty="0" smtClean="0"/>
              <a:t>Il y aura entre 20 et 24 textes étudiés dans l’année,</a:t>
            </a:r>
          </a:p>
          <a:p>
            <a:pPr algn="just">
              <a:buFontTx/>
              <a:buChar char="-"/>
            </a:pPr>
            <a:r>
              <a:rPr lang="fr-FR" dirty="0" smtClean="0"/>
              <a:t>Sur la liste de textes figureront aussi les lectures cursives (ce sont des œuvres qui viennent enrichir l’étude des œuvres intégrales). 8 œuvres au total </a:t>
            </a:r>
            <a:r>
              <a:rPr lang="fr-FR" smtClean="0"/>
              <a:t>seront donc lues </a:t>
            </a:r>
            <a:r>
              <a:rPr lang="fr-FR" dirty="0" smtClean="0"/>
              <a:t>pendant l’année : 4 œuvres au programme et 4 lectures cursives.</a:t>
            </a:r>
          </a:p>
          <a:p>
            <a:pPr algn="just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309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84244AD-CF94-9C4B-BC8C-E7D8B39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665328"/>
          </a:xfrm>
        </p:spPr>
        <p:txBody>
          <a:bodyPr/>
          <a:lstStyle/>
          <a:p>
            <a:r>
              <a:rPr lang="en-US"/>
              <a:t>Parcoursup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9A10FEA-7D2E-7949-A940-BC11B2F87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665329"/>
            <a:ext cx="10131425" cy="6192671"/>
          </a:xfrm>
        </p:spPr>
        <p:txBody>
          <a:bodyPr/>
          <a:lstStyle/>
          <a:p>
            <a:pPr algn="just"/>
            <a:r>
              <a:rPr lang="en-US"/>
              <a:t>La procédure ParcourSup démarre en classe de Terminale,</a:t>
            </a:r>
          </a:p>
          <a:p>
            <a:pPr algn="just"/>
            <a:r>
              <a:rPr lang="en-US"/>
              <a:t>Les bulletins de la classe de 1ère (notes et appréciations de chaque discipline) sont pris en compte dans les dossiers de candidature sur ParcourSup.</a:t>
            </a:r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r>
              <a:rPr lang="en-US"/>
              <a:t>Calendrier des échéances ParcourSup en Terminale :</a:t>
            </a:r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endParaRPr lang="fr-FR"/>
          </a:p>
        </p:txBody>
      </p:sp>
      <p:pic>
        <p:nvPicPr>
          <p:cNvPr id="4" name="Image 4">
            <a:extLst>
              <a:ext uri="{FF2B5EF4-FFF2-40B4-BE49-F238E27FC236}">
                <a16:creationId xmlns="" xmlns:a16="http://schemas.microsoft.com/office/drawing/2014/main" id="{1FA85A62-A23B-854F-9CE0-E56152F0E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910" y="2754351"/>
            <a:ext cx="6108321" cy="343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2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0F29566-3EE0-5940-AC82-2F408562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95550C3-44FD-224E-A831-52D92C19C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/>
              <a:t>Les professeurs sont joignables sur la messagerie de l’Espace Numérique de Travail (ENT) du lycée accessible depuis le site </a:t>
            </a:r>
            <a:r>
              <a:rPr lang="en-US">
                <a:hlinkClick r:id="rId2"/>
              </a:rPr>
              <a:t>http://www.lyc-eiffel-rueil.ac-versailles.fr/</a:t>
            </a:r>
            <a:r>
              <a:rPr lang="en-US"/>
              <a:t>,</a:t>
            </a:r>
          </a:p>
          <a:p>
            <a:pPr algn="just"/>
            <a:r>
              <a:rPr lang="en-US"/>
              <a:t>Pronote est accessible depuis l’ENT et permet de consulter les résultats et appréciations de vos enfants.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82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603</Words>
  <Application>Microsoft Office PowerPoint</Application>
  <PresentationFormat>Personnalisé</PresentationFormat>
  <Paragraphs>70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Céleste</vt:lpstr>
      <vt:lpstr>Réunion parents-professeurs – ClasseS de 1G1 &amp; 1G2</vt:lpstr>
      <vt:lpstr>Equipe pédagogique</vt:lpstr>
      <vt:lpstr>Emploi du temps des élèves de 1G1</vt:lpstr>
      <vt:lpstr>Emploi du temps des élèves de 1G2</vt:lpstr>
      <vt:lpstr>Les épreuves de baccalauréat</vt:lpstr>
      <vt:lpstr>Les épreuves anticipées de Français</vt:lpstr>
      <vt:lpstr>Parcoursup</vt:lpstr>
      <vt:lpstr>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parents-professeurs – Classe de 1G2</dc:title>
  <dc:creator>Utilisateur inconnu</dc:creator>
  <cp:lastModifiedBy>docs</cp:lastModifiedBy>
  <cp:revision>13</cp:revision>
  <dcterms:created xsi:type="dcterms:W3CDTF">2020-09-13T13:12:51Z</dcterms:created>
  <dcterms:modified xsi:type="dcterms:W3CDTF">2020-09-18T09:36:12Z</dcterms:modified>
</cp:coreProperties>
</file>